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4" r:id="rId2"/>
    <p:sldId id="267" r:id="rId3"/>
    <p:sldId id="272" r:id="rId4"/>
    <p:sldId id="271" r:id="rId5"/>
    <p:sldId id="268" r:id="rId6"/>
    <p:sldId id="273" r:id="rId7"/>
    <p:sldId id="262" r:id="rId8"/>
    <p:sldId id="263" r:id="rId9"/>
  </p:sldIdLst>
  <p:sldSz cx="12192000" cy="6858000"/>
  <p:notesSz cx="12192000" cy="6858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6">
          <p15:clr>
            <a:srgbClr val="A4A3A4"/>
          </p15:clr>
        </p15:guide>
        <p15:guide id="2" pos="3840">
          <p15:clr>
            <a:srgbClr val="A4A3A4"/>
          </p15:clr>
        </p15:guide>
        <p15:guide id="3" pos="3940">
          <p15:clr>
            <a:srgbClr val="A4A3A4"/>
          </p15:clr>
        </p15:guide>
        <p15:guide id="4" pos="1884">
          <p15:clr>
            <a:srgbClr val="A4A3A4"/>
          </p15:clr>
        </p15:guide>
        <p15:guide id="5" orient="horz" pos="11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0"/>
    <p:restoredTop sz="94717"/>
  </p:normalViewPr>
  <p:slideViewPr>
    <p:cSldViewPr snapToGrid="0" snapToObjects="1">
      <p:cViewPr varScale="1">
        <p:scale>
          <a:sx n="107" d="100"/>
          <a:sy n="107" d="100"/>
        </p:scale>
        <p:origin x="480" y="160"/>
      </p:cViewPr>
      <p:guideLst>
        <p:guide orient="horz" pos="4156"/>
        <p:guide pos="3840"/>
        <p:guide pos="3940"/>
        <p:guide pos="1884"/>
        <p:guide orient="horz" pos="118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FD714-3324-1540-822F-5CFBE05508D2}" type="datetimeFigureOut">
              <a:rPr lang="fr-FR" smtClean="0"/>
              <a:t>17/10/2023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47DAA-DA00-184F-895B-11F054F880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4063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47DAA-DA00-184F-895B-11F054F880B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0377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47DAA-DA00-184F-895B-11F054F880B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468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47DAA-DA00-184F-895B-11F054F880B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7197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Urban climate and biodiversity challenges are deeply intertwined. Integrating biodiversity into an existing climate-related action plan opens avenues for the creation of synergies and upscaling, and offers opportunities to advance in leveraging the climate-biodiversity-society nexus, which is fundamental to the delivery of the post-2020 GBF</a:t>
            </a:r>
            <a:r>
              <a:rPr lang="en-US" sz="1800" i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.  </a:t>
            </a:r>
            <a:endParaRPr lang="en-GB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47DAA-DA00-184F-895B-11F054F880B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780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66BFE8F-5614-5641-AAE3-77ACA851B942}" type="datetime1">
              <a:rPr lang="en-US"/>
              <a:t>10/17/23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F5A0D19-889E-E94A-8EF3-7C8A812D5023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7EEA300-749B-7242-9C7E-83E544ACD399}" type="datetime1">
              <a:rPr lang="en-US"/>
              <a:t>10/17/23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F5A0D19-889E-E94A-8EF3-7C8A812D5023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1EA4F7C-F54E-E849-80F2-23B971D08892}" type="datetime1">
              <a:rPr lang="en-US"/>
              <a:t>10/17/23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F5A0D19-889E-E94A-8EF3-7C8A812D5023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C6B3E-678B-9C4E-9BF8-8D9CD4E5AB3B}" type="datetime1">
              <a:rPr lang="en-US"/>
              <a:t>10/17/23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F5A0D19-889E-E94A-8EF3-7C8A812D5023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5E1093C-0C36-8640-A26F-5B5E9AB7B02F}" type="datetime1">
              <a:rPr lang="en-US"/>
              <a:t>10/17/23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F5A0D19-889E-E94A-8EF3-7C8A812D5023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1FF3D8-2C68-1648-AD0C-3E4FC4A12544}" type="datetime1">
              <a:rPr lang="en-US"/>
              <a:t>10/17/23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F5A0D19-889E-E94A-8EF3-7C8A812D5023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332AB1E-CF61-0A4E-9105-896D6EBE881C}" type="datetime1">
              <a:rPr lang="en-US"/>
              <a:t>10/17/23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F5A0D19-889E-E94A-8EF3-7C8A812D5023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C2E80FB-9040-EC41-97E6-DEA6185FB966}" type="datetime1">
              <a:rPr lang="en-US"/>
              <a:t>10/17/23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F5A0D19-889E-E94A-8EF3-7C8A812D5023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87F8180-C301-A642-A3D0-D2B4A2DCFDA0}" type="datetime1">
              <a:rPr lang="en-US"/>
              <a:t>10/17/23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F5A0D19-889E-E94A-8EF3-7C8A812D5023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784A367-9673-4F4E-917E-02D89BE837CC}" type="datetime1">
              <a:rPr lang="en-US"/>
              <a:t>10/17/23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F5A0D19-889E-E94A-8EF3-7C8A812D5023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6A66B3D-8BCE-4E44-A02C-096ACCCE1D08}" type="datetime1">
              <a:rPr lang="en-US"/>
              <a:t>10/17/23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F5A0D19-889E-E94A-8EF3-7C8A812D5023}" type="slidenum">
              <a:rPr lang="en-US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D8C4F50-DF45-834E-B262-D54982D71181}" type="datetime1">
              <a:rPr lang="en-US"/>
              <a:t>10/17/23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F5A0D19-889E-E94A-8EF3-7C8A812D5023}" type="slidenum">
              <a:rPr lang="en-US"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-1" y="968901"/>
            <a:ext cx="12192000" cy="48990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99970763" name="Picture 4" descr="A picture containing schematic&#10;&#10;Description automatically generated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351749" y="5923837"/>
            <a:ext cx="3748019" cy="88206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A5D367E-4B2D-3D27-6BE8-224AC0C30923}"/>
              </a:ext>
            </a:extLst>
          </p:cNvPr>
          <p:cNvSpPr txBox="1"/>
          <p:nvPr/>
        </p:nvSpPr>
        <p:spPr>
          <a:xfrm>
            <a:off x="4960189" y="1868686"/>
            <a:ext cx="7337729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0"/>
              </a:spcBef>
            </a:pPr>
            <a:r>
              <a:rPr lang="en-BZ" sz="2800" b="1" dirty="0">
                <a:solidFill>
                  <a:srgbClr val="C00000"/>
                </a:solidFill>
                <a:latin typeface="Fivo Sans Modern"/>
                <a:ea typeface="Calibri" panose="020F0502020204030204" pitchFamily="34" charset="0"/>
              </a:rPr>
              <a:t>Seizing opportunities for implementing the KMGBF in urban Africa: </a:t>
            </a:r>
            <a:endParaRPr lang="en-GB" sz="2800" b="1" dirty="0">
              <a:solidFill>
                <a:srgbClr val="C00000"/>
              </a:solidFill>
              <a:latin typeface="Fivo Sans Modern"/>
              <a:ea typeface="Calibri" panose="020F0502020204030204" pitchFamily="34" charset="0"/>
            </a:endParaRPr>
          </a:p>
          <a:p>
            <a:pPr algn="ctr">
              <a:spcBef>
                <a:spcPts val="3000"/>
              </a:spcBef>
            </a:pPr>
            <a:r>
              <a:rPr lang="en-GB" sz="2800" b="1" dirty="0">
                <a:solidFill>
                  <a:srgbClr val="C00000"/>
                </a:solidFill>
                <a:latin typeface="Fivo Sans Modern"/>
                <a:ea typeface="Calibri" panose="020F0502020204030204" pitchFamily="34" charset="0"/>
              </a:rPr>
              <a:t>Biodiversity integration into Kampala`s climate action plan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D5AC4E-07E0-C3B3-9CCD-69CBF6AEC2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-1" y="-132193"/>
            <a:ext cx="4837471" cy="69298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CBFF4C-89E6-AA98-B122-A08BB7F4D2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8052" y="5908254"/>
            <a:ext cx="1123948" cy="866072"/>
          </a:xfrm>
          <a:prstGeom prst="rect">
            <a:avLst/>
          </a:prstGeom>
        </p:spPr>
      </p:pic>
      <p:pic>
        <p:nvPicPr>
          <p:cNvPr id="1709142743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3616634" y="4679439"/>
            <a:ext cx="1260164" cy="1961130"/>
          </a:xfrm>
          <a:prstGeom prst="rect">
            <a:avLst/>
          </a:prstGeom>
        </p:spPr>
      </p:pic>
      <p:pic>
        <p:nvPicPr>
          <p:cNvPr id="232126681" name="Picture 6" descr="Text&#10;&#10;Description automatically generated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2421250" y="5795446"/>
            <a:ext cx="1195384" cy="84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7793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52730008" name="Title 1"/>
          <p:cNvSpPr txBox="1"/>
          <p:nvPr/>
        </p:nvSpPr>
        <p:spPr bwMode="auto">
          <a:xfrm>
            <a:off x="538461" y="230224"/>
            <a:ext cx="6138795" cy="638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200">
                <a:latin typeface="Fivo Sans Modern"/>
              </a:rPr>
              <a:t>BIODIVERSITY FRAMEWORK</a:t>
            </a:r>
            <a:br>
              <a:rPr lang="en-US" sz="1200">
                <a:latin typeface="Fivo Sans Modern"/>
              </a:rPr>
            </a:br>
            <a:r>
              <a:rPr lang="en-US" sz="1200">
                <a:latin typeface="Fivo Sans Modern"/>
              </a:rPr>
              <a:t>EU SUPPORT__________________________</a:t>
            </a:r>
          </a:p>
        </p:txBody>
      </p:sp>
      <p:pic>
        <p:nvPicPr>
          <p:cNvPr id="786229568" name="Picture 2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174939" y="432146"/>
            <a:ext cx="2228069" cy="249876"/>
          </a:xfrm>
          <a:prstGeom prst="rect">
            <a:avLst/>
          </a:prstGeom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id="{0E7C13CF-5B0D-6A1B-D270-EEC417FCA79C}"/>
              </a:ext>
            </a:extLst>
          </p:cNvPr>
          <p:cNvSpPr/>
          <p:nvPr/>
        </p:nvSpPr>
        <p:spPr bwMode="auto">
          <a:xfrm>
            <a:off x="0" y="953373"/>
            <a:ext cx="12192000" cy="50022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DF5A5D-E54F-7574-AFC6-02FC9A4DE1AE}"/>
              </a:ext>
            </a:extLst>
          </p:cNvPr>
          <p:cNvSpPr txBox="1"/>
          <p:nvPr/>
        </p:nvSpPr>
        <p:spPr bwMode="auto">
          <a:xfrm>
            <a:off x="155275" y="1150281"/>
            <a:ext cx="8808059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dirty="0" err="1">
                <a:solidFill>
                  <a:srgbClr val="C00000"/>
                </a:solidFill>
                <a:latin typeface="Fivo Sans Modern"/>
                <a:ea typeface="Calibri" panose="020F0502020204030204" pitchFamily="34" charset="0"/>
              </a:rPr>
              <a:t>Kampala´s</a:t>
            </a:r>
            <a:r>
              <a:rPr lang="de-DE" sz="2800" b="1" dirty="0">
                <a:solidFill>
                  <a:srgbClr val="C00000"/>
                </a:solidFill>
                <a:latin typeface="Fivo Sans Modern"/>
                <a:ea typeface="Calibri" panose="020F0502020204030204" pitchFamily="34" charset="0"/>
              </a:rPr>
              <a:t> </a:t>
            </a:r>
            <a:r>
              <a:rPr lang="de-DE" sz="2800" b="1" dirty="0" err="1">
                <a:solidFill>
                  <a:srgbClr val="C00000"/>
                </a:solidFill>
                <a:latin typeface="Fivo Sans Modern"/>
                <a:ea typeface="Calibri" panose="020F0502020204030204" pitchFamily="34" charset="0"/>
              </a:rPr>
              <a:t>climate</a:t>
            </a:r>
            <a:r>
              <a:rPr lang="de-DE" sz="2800" b="1" dirty="0">
                <a:solidFill>
                  <a:srgbClr val="C00000"/>
                </a:solidFill>
                <a:latin typeface="Fivo Sans Modern"/>
                <a:ea typeface="Calibri" panose="020F0502020204030204" pitchFamily="34" charset="0"/>
              </a:rPr>
              <a:t> </a:t>
            </a:r>
            <a:r>
              <a:rPr lang="de-DE" sz="2800" b="1" dirty="0" err="1">
                <a:solidFill>
                  <a:srgbClr val="C00000"/>
                </a:solidFill>
                <a:latin typeface="Fivo Sans Modern"/>
                <a:ea typeface="Calibri" panose="020F0502020204030204" pitchFamily="34" charset="0"/>
              </a:rPr>
              <a:t>vulnerabilities</a:t>
            </a:r>
            <a:r>
              <a:rPr lang="de-DE" sz="2800" b="1" dirty="0">
                <a:solidFill>
                  <a:srgbClr val="C00000"/>
                </a:solidFill>
                <a:latin typeface="Fivo Sans Modern"/>
                <a:ea typeface="Calibri" panose="020F0502020204030204" pitchFamily="34" charset="0"/>
              </a:rPr>
              <a:t> </a:t>
            </a:r>
          </a:p>
          <a:p>
            <a:endParaRPr lang="de-DE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686A9A-F660-467F-5000-D95CE20EA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2338" y="1359379"/>
            <a:ext cx="5856139" cy="54986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C3EA24-0026-BC42-FD2D-5029058FF5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53589"/>
            <a:ext cx="6162743" cy="2627903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207673B-40EC-A977-6C71-0C17EC874265}"/>
              </a:ext>
            </a:extLst>
          </p:cNvPr>
          <p:cNvSpPr txBox="1"/>
          <p:nvPr/>
        </p:nvSpPr>
        <p:spPr bwMode="auto">
          <a:xfrm>
            <a:off x="538461" y="6002622"/>
            <a:ext cx="5817227" cy="659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200" dirty="0">
                <a:latin typeface="Fivo Sans Modern"/>
              </a:rPr>
              <a:t>TRANSFORMATIVE ACTIONS.</a:t>
            </a:r>
            <a:br>
              <a:rPr lang="en-US" sz="1200" dirty="0">
                <a:latin typeface="Fivo Sans Modern"/>
              </a:rPr>
            </a:br>
            <a:r>
              <a:rPr lang="en-US" sz="1200" dirty="0">
                <a:latin typeface="Fivo Sans Modern"/>
              </a:rPr>
              <a:t>TOGETHER FOR NATURE AND PEOPLE. 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10520012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52730008" name="Title 1"/>
          <p:cNvSpPr txBox="1"/>
          <p:nvPr/>
        </p:nvSpPr>
        <p:spPr bwMode="auto">
          <a:xfrm>
            <a:off x="538461" y="230224"/>
            <a:ext cx="6138795" cy="638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200">
                <a:latin typeface="Fivo Sans Modern"/>
              </a:rPr>
              <a:t>BIODIVERSITY FRAMEWORK</a:t>
            </a:r>
            <a:br>
              <a:rPr lang="en-US" sz="1200">
                <a:latin typeface="Fivo Sans Modern"/>
              </a:rPr>
            </a:br>
            <a:r>
              <a:rPr lang="en-US" sz="1200">
                <a:latin typeface="Fivo Sans Modern"/>
              </a:rPr>
              <a:t>EU SUPPORT__________________________</a:t>
            </a:r>
          </a:p>
        </p:txBody>
      </p:sp>
      <p:pic>
        <p:nvPicPr>
          <p:cNvPr id="786229568" name="Picture 2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174939" y="432146"/>
            <a:ext cx="2228069" cy="249876"/>
          </a:xfrm>
          <a:prstGeom prst="rect">
            <a:avLst/>
          </a:prstGeom>
        </p:spPr>
      </p:pic>
      <p:pic>
        <p:nvPicPr>
          <p:cNvPr id="530578922" name="Picture 4" descr="A picture containing schematic&#10;&#10;Description automatically generate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677256" y="5925210"/>
            <a:ext cx="4010139" cy="943755"/>
          </a:xfrm>
          <a:prstGeom prst="rect">
            <a:avLst/>
          </a:prstGeom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id="{0E7C13CF-5B0D-6A1B-D270-EEC417FCA79C}"/>
              </a:ext>
            </a:extLst>
          </p:cNvPr>
          <p:cNvSpPr/>
          <p:nvPr/>
        </p:nvSpPr>
        <p:spPr bwMode="auto">
          <a:xfrm>
            <a:off x="0" y="828901"/>
            <a:ext cx="12192000" cy="50022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DF5A5D-E54F-7574-AFC6-02FC9A4DE1AE}"/>
              </a:ext>
            </a:extLst>
          </p:cNvPr>
          <p:cNvSpPr txBox="1"/>
          <p:nvPr/>
        </p:nvSpPr>
        <p:spPr bwMode="auto">
          <a:xfrm>
            <a:off x="1510021" y="869050"/>
            <a:ext cx="107567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 b="1" cap="all">
                <a:solidFill>
                  <a:srgbClr val="C00000"/>
                </a:solidFill>
                <a:latin typeface="Fivo Sans Modern"/>
                <a:ea typeface="Calibri" panose="020F0502020204030204" pitchFamily="34" charset="0"/>
              </a:defRPr>
            </a:lvl1pPr>
          </a:lstStyle>
          <a:p>
            <a:r>
              <a:rPr lang="de-DE" cap="none" dirty="0"/>
              <a:t>Kampala </a:t>
            </a:r>
            <a:r>
              <a:rPr lang="de-DE" cap="none" dirty="0" err="1"/>
              <a:t>climate</a:t>
            </a:r>
            <a:r>
              <a:rPr lang="de-DE" cap="none" dirty="0"/>
              <a:t> </a:t>
            </a:r>
            <a:r>
              <a:rPr lang="de-DE" cap="none" dirty="0" err="1"/>
              <a:t>change</a:t>
            </a:r>
            <a:r>
              <a:rPr lang="de-DE" cap="none" dirty="0"/>
              <a:t> </a:t>
            </a:r>
            <a:r>
              <a:rPr lang="de-DE" cap="none" dirty="0" err="1"/>
              <a:t>action</a:t>
            </a:r>
            <a:r>
              <a:rPr lang="de-DE" cap="none" dirty="0"/>
              <a:t> plan </a:t>
            </a:r>
            <a:r>
              <a:rPr lang="de-DE" dirty="0"/>
              <a:t>(KCCAP) 2016-2023</a:t>
            </a:r>
          </a:p>
          <a:p>
            <a:endParaRPr lang="de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BDB8B0-3167-8DAF-DD4C-D98E31957E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85" t="4276" r="66527" b="75765"/>
          <a:stretch/>
        </p:blipFill>
        <p:spPr bwMode="auto">
          <a:xfrm>
            <a:off x="949304" y="1711817"/>
            <a:ext cx="1873188" cy="16946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541291-D655-071F-AE5B-1B4F4F8000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60" t="24897" r="66527" b="46797"/>
          <a:stretch/>
        </p:blipFill>
        <p:spPr bwMode="auto">
          <a:xfrm>
            <a:off x="3278554" y="1711817"/>
            <a:ext cx="1906521" cy="24034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325CC2-752F-353B-528B-355E0933C5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47" t="53214" r="66527" b="29953"/>
          <a:stretch/>
        </p:blipFill>
        <p:spPr bwMode="auto">
          <a:xfrm>
            <a:off x="5638829" y="1719890"/>
            <a:ext cx="1907304" cy="14293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36B01B-0DF7-DC2D-6C52-E9D4A1E8B2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46" t="69943" r="66527" b="3186"/>
          <a:stretch/>
        </p:blipFill>
        <p:spPr bwMode="auto">
          <a:xfrm>
            <a:off x="8143747" y="1719890"/>
            <a:ext cx="1926407" cy="22815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C061FD-DCCD-F6CF-4A54-817260398C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0761595" y="5974025"/>
            <a:ext cx="1123948" cy="86607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C567390-2295-3459-38AF-00C9A85677EA}"/>
              </a:ext>
            </a:extLst>
          </p:cNvPr>
          <p:cNvSpPr txBox="1"/>
          <p:nvPr/>
        </p:nvSpPr>
        <p:spPr bwMode="auto">
          <a:xfrm>
            <a:off x="538461" y="6002622"/>
            <a:ext cx="5817227" cy="659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200" dirty="0">
                <a:latin typeface="Fivo Sans Modern"/>
              </a:rPr>
              <a:t>TRANSFORMATIVE ACTIONS.</a:t>
            </a:r>
            <a:br>
              <a:rPr lang="en-US" sz="1200" dirty="0">
                <a:latin typeface="Fivo Sans Modern"/>
              </a:rPr>
            </a:br>
            <a:r>
              <a:rPr lang="en-US" sz="1200" dirty="0">
                <a:latin typeface="Fivo Sans Modern"/>
              </a:rPr>
              <a:t>TOGETHER FOR NATURE AND PEOPLE. ________________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B0135C9-6E36-9D69-60E0-EEDD42FDF6F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8397" t="-1" b="92710"/>
          <a:stretch/>
        </p:blipFill>
        <p:spPr bwMode="auto">
          <a:xfrm>
            <a:off x="5049005" y="4716874"/>
            <a:ext cx="2497128" cy="4589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B7D70B0-7D5B-6C44-8A30-FF60D1203CA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-1" r="69430" b="92710"/>
          <a:stretch/>
        </p:blipFill>
        <p:spPr bwMode="auto">
          <a:xfrm>
            <a:off x="3569656" y="4716874"/>
            <a:ext cx="1479349" cy="45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50647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52730008" name="Title 1"/>
          <p:cNvSpPr txBox="1"/>
          <p:nvPr/>
        </p:nvSpPr>
        <p:spPr bwMode="auto">
          <a:xfrm>
            <a:off x="538461" y="230224"/>
            <a:ext cx="6138795" cy="638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200">
                <a:latin typeface="Fivo Sans Modern"/>
              </a:rPr>
              <a:t>BIODIVERSITY FRAMEWORK</a:t>
            </a:r>
            <a:br>
              <a:rPr lang="en-US" sz="1200">
                <a:latin typeface="Fivo Sans Modern"/>
              </a:rPr>
            </a:br>
            <a:r>
              <a:rPr lang="en-US" sz="1200">
                <a:latin typeface="Fivo Sans Modern"/>
              </a:rPr>
              <a:t>EU SUPPORT__________________________</a:t>
            </a:r>
          </a:p>
        </p:txBody>
      </p:sp>
      <p:pic>
        <p:nvPicPr>
          <p:cNvPr id="786229568" name="Picture 2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174939" y="432146"/>
            <a:ext cx="2228069" cy="249876"/>
          </a:xfrm>
          <a:prstGeom prst="rect">
            <a:avLst/>
          </a:prstGeom>
        </p:spPr>
      </p:pic>
      <p:pic>
        <p:nvPicPr>
          <p:cNvPr id="530578922" name="Picture 4" descr="A picture containing schematic&#10;&#10;Description automatically generate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057913" y="5966597"/>
            <a:ext cx="4010139" cy="943755"/>
          </a:xfrm>
          <a:prstGeom prst="rect">
            <a:avLst/>
          </a:prstGeom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id="{0E7C13CF-5B0D-6A1B-D270-EEC417FCA79C}"/>
              </a:ext>
            </a:extLst>
          </p:cNvPr>
          <p:cNvSpPr/>
          <p:nvPr/>
        </p:nvSpPr>
        <p:spPr bwMode="auto">
          <a:xfrm>
            <a:off x="0" y="869050"/>
            <a:ext cx="12192000" cy="50022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DF5A5D-E54F-7574-AFC6-02FC9A4DE1AE}"/>
              </a:ext>
            </a:extLst>
          </p:cNvPr>
          <p:cNvSpPr txBox="1"/>
          <p:nvPr/>
        </p:nvSpPr>
        <p:spPr bwMode="auto">
          <a:xfrm>
            <a:off x="345057" y="1024708"/>
            <a:ext cx="114731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cap="all" dirty="0" err="1">
                <a:solidFill>
                  <a:srgbClr val="C00000"/>
                </a:solidFill>
                <a:latin typeface="Fivo Sans Modern"/>
                <a:ea typeface="Calibri" panose="020F0502020204030204" pitchFamily="34" charset="0"/>
              </a:rPr>
              <a:t>Kccap</a:t>
            </a:r>
            <a:r>
              <a:rPr lang="de-DE" sz="2800" b="1" cap="all" dirty="0">
                <a:solidFill>
                  <a:srgbClr val="C00000"/>
                </a:solidFill>
                <a:latin typeface="Fivo Sans Modern"/>
                <a:ea typeface="Calibri" panose="020F0502020204030204" pitchFamily="34" charset="0"/>
              </a:rPr>
              <a:t> update 2023-2030: </a:t>
            </a:r>
            <a:r>
              <a:rPr lang="de-DE" sz="2800" b="1" dirty="0">
                <a:solidFill>
                  <a:srgbClr val="C00000"/>
                </a:solidFill>
                <a:latin typeface="Fivo Sans Modern"/>
                <a:ea typeface="Calibri" panose="020F0502020204030204" pitchFamily="34" charset="0"/>
              </a:rPr>
              <a:t>opportune </a:t>
            </a:r>
            <a:r>
              <a:rPr lang="de-DE" sz="2800" b="1" dirty="0" err="1">
                <a:solidFill>
                  <a:srgbClr val="C00000"/>
                </a:solidFill>
                <a:latin typeface="Fivo Sans Modern"/>
                <a:ea typeface="Calibri" panose="020F0502020204030204" pitchFamily="34" charset="0"/>
              </a:rPr>
              <a:t>moment</a:t>
            </a:r>
            <a:r>
              <a:rPr lang="de-DE" sz="2800" b="1" dirty="0">
                <a:solidFill>
                  <a:srgbClr val="C00000"/>
                </a:solidFill>
                <a:latin typeface="Fivo Sans Modern"/>
                <a:ea typeface="Calibri" panose="020F0502020204030204" pitchFamily="34" charset="0"/>
              </a:rPr>
              <a:t> </a:t>
            </a:r>
            <a:r>
              <a:rPr lang="de-DE" sz="2800" b="1" dirty="0" err="1">
                <a:solidFill>
                  <a:srgbClr val="C00000"/>
                </a:solidFill>
                <a:latin typeface="Fivo Sans Modern"/>
                <a:ea typeface="Calibri" panose="020F0502020204030204" pitchFamily="34" charset="0"/>
              </a:rPr>
              <a:t>to</a:t>
            </a:r>
            <a:r>
              <a:rPr lang="de-DE" sz="2800" b="1" dirty="0">
                <a:solidFill>
                  <a:srgbClr val="C00000"/>
                </a:solidFill>
                <a:latin typeface="Fivo Sans Modern"/>
                <a:ea typeface="Calibri" panose="020F0502020204030204" pitchFamily="34" charset="0"/>
              </a:rPr>
              <a:t> </a:t>
            </a:r>
            <a:r>
              <a:rPr lang="de-DE" sz="2800" b="1" dirty="0" err="1">
                <a:solidFill>
                  <a:srgbClr val="C00000"/>
                </a:solidFill>
                <a:latin typeface="Fivo Sans Modern"/>
                <a:ea typeface="Calibri" panose="020F0502020204030204" pitchFamily="34" charset="0"/>
              </a:rPr>
              <a:t>implement</a:t>
            </a:r>
            <a:r>
              <a:rPr lang="de-DE" sz="2800" b="1" dirty="0">
                <a:solidFill>
                  <a:srgbClr val="C00000"/>
                </a:solidFill>
                <a:latin typeface="Fivo Sans Modern"/>
                <a:ea typeface="Calibri" panose="020F0502020204030204" pitchFamily="34" charset="0"/>
              </a:rPr>
              <a:t> </a:t>
            </a:r>
            <a:r>
              <a:rPr lang="de-DE" sz="2800" b="1" dirty="0" err="1">
                <a:solidFill>
                  <a:srgbClr val="C00000"/>
                </a:solidFill>
                <a:latin typeface="Fivo Sans Modern"/>
                <a:ea typeface="Calibri" panose="020F0502020204030204" pitchFamily="34" charset="0"/>
              </a:rPr>
              <a:t>the</a:t>
            </a:r>
            <a:r>
              <a:rPr lang="de-DE" sz="2800" b="1" dirty="0">
                <a:solidFill>
                  <a:srgbClr val="C00000"/>
                </a:solidFill>
                <a:latin typeface="Fivo Sans Modern"/>
                <a:ea typeface="Calibri" panose="020F0502020204030204" pitchFamily="34" charset="0"/>
              </a:rPr>
              <a:t> </a:t>
            </a:r>
            <a:r>
              <a:rPr lang="de-DE" sz="2800" b="1" cap="all" dirty="0">
                <a:solidFill>
                  <a:srgbClr val="C00000"/>
                </a:solidFill>
                <a:latin typeface="Fivo Sans Modern"/>
                <a:ea typeface="Calibri" panose="020F0502020204030204" pitchFamily="34" charset="0"/>
              </a:rPr>
              <a:t>KMGBF</a:t>
            </a:r>
            <a:r>
              <a:rPr lang="de-DE" sz="2000" kern="100" dirty="0">
                <a:latin typeface="Fivo Sans Modern"/>
                <a:ea typeface="+mj-ea"/>
                <a:cs typeface="Times New Roman" panose="02020603050405020304" pitchFamily="18" charset="0"/>
              </a:rPr>
              <a:t>  </a:t>
            </a:r>
          </a:p>
          <a:p>
            <a:pPr marL="313200" indent="-313200">
              <a:spcAft>
                <a:spcPts val="600"/>
              </a:spcAft>
              <a:buFont typeface="+mj-lt"/>
              <a:buAutoNum type="arabicPeriod"/>
            </a:pPr>
            <a:endParaRPr lang="de-DE" sz="2000" kern="100" dirty="0">
              <a:latin typeface="Fivo Sans Modern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B9CB62D-D999-D874-E3EE-EAC167296C02}"/>
              </a:ext>
            </a:extLst>
          </p:cNvPr>
          <p:cNvSpPr txBox="1"/>
          <p:nvPr/>
        </p:nvSpPr>
        <p:spPr bwMode="auto">
          <a:xfrm>
            <a:off x="538461" y="6002622"/>
            <a:ext cx="5817227" cy="659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200" dirty="0">
                <a:latin typeface="Fivo Sans Modern"/>
              </a:rPr>
              <a:t>TRANSFORMATIVE ACTIONS.</a:t>
            </a:r>
            <a:br>
              <a:rPr lang="en-US" sz="1200" dirty="0">
                <a:latin typeface="Fivo Sans Modern"/>
              </a:rPr>
            </a:br>
            <a:r>
              <a:rPr lang="en-US" sz="1200" dirty="0">
                <a:latin typeface="Fivo Sans Modern"/>
              </a:rPr>
              <a:t>TOGETHER FOR NATURE AND PEOPLE. ________________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1A5342-1F81-DB98-B497-DAC74776D7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1068052" y="5966597"/>
            <a:ext cx="1123948" cy="8660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C4F9AF-86AB-C96D-1AF0-F52FEF9384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58815" y="1689970"/>
            <a:ext cx="3597110" cy="51426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DE2F22-FFD6-6635-0E79-7A3C14C05B08}"/>
              </a:ext>
            </a:extLst>
          </p:cNvPr>
          <p:cNvSpPr txBox="1"/>
          <p:nvPr/>
        </p:nvSpPr>
        <p:spPr>
          <a:xfrm>
            <a:off x="3855925" y="1723470"/>
            <a:ext cx="8450956" cy="5759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 b="1" cap="all" dirty="0">
              <a:solidFill>
                <a:srgbClr val="C00000"/>
              </a:solidFill>
              <a:latin typeface="Fivo Sans Modern"/>
              <a:ea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de-DE" kern="100" dirty="0">
                <a:latin typeface="Fivo Sans Modern"/>
                <a:ea typeface="+mj-ea"/>
                <a:cs typeface="Times New Roman" panose="02020603050405020304" pitchFamily="18" charset="0"/>
              </a:rPr>
              <a:t>e</a:t>
            </a:r>
            <a:r>
              <a:rPr lang="de-DE" sz="1800" kern="100" dirty="0">
                <a:latin typeface="Fivo Sans Modern"/>
                <a:ea typeface="+mj-ea"/>
                <a:cs typeface="Times New Roman" panose="02020603050405020304" pitchFamily="18" charset="0"/>
              </a:rPr>
              <a:t>xternal </a:t>
            </a:r>
            <a:r>
              <a:rPr lang="de-DE" sz="1800" kern="100" dirty="0" err="1">
                <a:latin typeface="Fivo Sans Modern"/>
                <a:ea typeface="+mj-ea"/>
                <a:cs typeface="Times New Roman" panose="02020603050405020304" pitchFamily="18" charset="0"/>
              </a:rPr>
              <a:t>evaluation</a:t>
            </a:r>
            <a:r>
              <a:rPr lang="de-DE" sz="1800" kern="100" dirty="0">
                <a:latin typeface="Fivo Sans Modern"/>
                <a:ea typeface="+mj-ea"/>
                <a:cs typeface="Times New Roman" panose="02020603050405020304" pitchFamily="18" charset="0"/>
              </a:rPr>
              <a:t> (Breek </a:t>
            </a:r>
            <a:r>
              <a:rPr lang="de-DE" sz="1800" kern="100" dirty="0" err="1">
                <a:latin typeface="Fivo Sans Modern"/>
                <a:ea typeface="+mj-ea"/>
                <a:cs typeface="Times New Roman" panose="02020603050405020304" pitchFamily="18" charset="0"/>
              </a:rPr>
              <a:t>Consult</a:t>
            </a:r>
            <a:r>
              <a:rPr lang="de-DE" kern="100" dirty="0">
                <a:latin typeface="Fivo Sans Modern"/>
                <a:ea typeface="+mj-ea"/>
                <a:cs typeface="Times New Roman" panose="02020603050405020304" pitchFamily="18" charset="0"/>
              </a:rPr>
              <a:t> Limited/ COMSSA)</a:t>
            </a:r>
            <a:endParaRPr lang="de-DE" sz="1800" kern="100" dirty="0">
              <a:latin typeface="Fivo Sans Modern"/>
              <a:ea typeface="+mj-ea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de-DE" kern="100" dirty="0">
                <a:latin typeface="Fivo Sans Modern"/>
                <a:ea typeface="+mj-ea"/>
                <a:cs typeface="Times New Roman" panose="02020603050405020304" pitchFamily="18" charset="0"/>
              </a:rPr>
              <a:t>       	</a:t>
            </a:r>
            <a:r>
              <a:rPr lang="de-DE" sz="1800" kern="100" dirty="0" err="1">
                <a:latin typeface="Fivo Sans Modern"/>
                <a:ea typeface="+mj-ea"/>
                <a:cs typeface="Times New Roman" panose="02020603050405020304" pitchFamily="18" charset="0"/>
              </a:rPr>
              <a:t>recommendations</a:t>
            </a:r>
            <a:r>
              <a:rPr lang="de-DE" sz="1800" kern="100" dirty="0">
                <a:latin typeface="Fivo Sans Modern"/>
                <a:ea typeface="+mj-ea"/>
                <a:cs typeface="Times New Roman" panose="02020603050405020304" pitchFamily="18" charset="0"/>
              </a:rPr>
              <a:t> </a:t>
            </a:r>
            <a:r>
              <a:rPr lang="de-DE" sz="1800" kern="100" dirty="0" err="1">
                <a:latin typeface="Fivo Sans Modern"/>
                <a:ea typeface="+mj-ea"/>
                <a:cs typeface="Times New Roman" panose="02020603050405020304" pitchFamily="18" charset="0"/>
              </a:rPr>
              <a:t>for</a:t>
            </a:r>
            <a:r>
              <a:rPr lang="de-DE" sz="1800" kern="100" dirty="0">
                <a:latin typeface="Fivo Sans Modern"/>
                <a:ea typeface="+mj-ea"/>
                <a:cs typeface="Times New Roman" panose="02020603050405020304" pitchFamily="18" charset="0"/>
              </a:rPr>
              <a:t> update due November 2023</a:t>
            </a:r>
          </a:p>
          <a:p>
            <a:pPr>
              <a:spcAft>
                <a:spcPts val="600"/>
              </a:spcAft>
            </a:pPr>
            <a:r>
              <a:rPr lang="de-DE" kern="100" dirty="0">
                <a:latin typeface="Fivo Sans Modern"/>
                <a:ea typeface="+mj-ea"/>
                <a:cs typeface="Times New Roman" panose="02020603050405020304" pitchFamily="18" charset="0"/>
              </a:rPr>
              <a:t>      	</a:t>
            </a:r>
            <a:r>
              <a:rPr lang="de-DE" sz="1800" kern="100" dirty="0" err="1">
                <a:latin typeface="Fivo Sans Modern"/>
                <a:ea typeface="+mj-ea"/>
                <a:cs typeface="Times New Roman" panose="02020603050405020304" pitchFamily="18" charset="0"/>
              </a:rPr>
              <a:t>validation</a:t>
            </a:r>
            <a:r>
              <a:rPr lang="de-DE" sz="1800" kern="100" dirty="0">
                <a:latin typeface="Fivo Sans Modern"/>
                <a:ea typeface="+mj-ea"/>
                <a:cs typeface="Times New Roman" panose="02020603050405020304" pitchFamily="18" charset="0"/>
              </a:rPr>
              <a:t> </a:t>
            </a:r>
            <a:r>
              <a:rPr lang="de-DE" sz="1800" kern="100" dirty="0" err="1">
                <a:latin typeface="Fivo Sans Modern"/>
                <a:ea typeface="+mj-ea"/>
                <a:cs typeface="Times New Roman" panose="02020603050405020304" pitchFamily="18" charset="0"/>
              </a:rPr>
              <a:t>with</a:t>
            </a:r>
            <a:r>
              <a:rPr lang="de-DE" sz="1800" kern="100" dirty="0">
                <a:latin typeface="Fivo Sans Modern"/>
                <a:ea typeface="+mj-ea"/>
                <a:cs typeface="Times New Roman" panose="02020603050405020304" pitchFamily="18" charset="0"/>
              </a:rPr>
              <a:t> </a:t>
            </a:r>
            <a:r>
              <a:rPr lang="de-DE" sz="1800" kern="100" dirty="0" err="1">
                <a:latin typeface="Fivo Sans Modern"/>
                <a:ea typeface="+mj-ea"/>
                <a:cs typeface="Times New Roman" panose="02020603050405020304" pitchFamily="18" charset="0"/>
              </a:rPr>
              <a:t>broad</a:t>
            </a:r>
            <a:r>
              <a:rPr lang="de-DE" sz="1800" kern="100" dirty="0">
                <a:latin typeface="Fivo Sans Modern"/>
                <a:ea typeface="+mj-ea"/>
                <a:cs typeface="Times New Roman" panose="02020603050405020304" pitchFamily="18" charset="0"/>
              </a:rPr>
              <a:t> </a:t>
            </a:r>
            <a:r>
              <a:rPr lang="de-DE" sz="1800" kern="100" dirty="0" err="1">
                <a:latin typeface="Fivo Sans Modern"/>
                <a:ea typeface="+mj-ea"/>
                <a:cs typeface="Times New Roman" panose="02020603050405020304" pitchFamily="18" charset="0"/>
              </a:rPr>
              <a:t>range</a:t>
            </a:r>
            <a:r>
              <a:rPr lang="de-DE" sz="1800" kern="100" dirty="0">
                <a:latin typeface="Fivo Sans Modern"/>
                <a:ea typeface="+mj-ea"/>
                <a:cs typeface="Times New Roman" panose="02020603050405020304" pitchFamily="18" charset="0"/>
              </a:rPr>
              <a:t> </a:t>
            </a:r>
            <a:r>
              <a:rPr lang="de-DE" sz="1800" kern="100" dirty="0" err="1">
                <a:latin typeface="Fivo Sans Modern"/>
                <a:ea typeface="+mj-ea"/>
                <a:cs typeface="Times New Roman" panose="02020603050405020304" pitchFamily="18" charset="0"/>
              </a:rPr>
              <a:t>of</a:t>
            </a:r>
            <a:r>
              <a:rPr lang="de-DE" sz="1800" kern="100" dirty="0">
                <a:latin typeface="Fivo Sans Modern"/>
                <a:ea typeface="+mj-ea"/>
                <a:cs typeface="Times New Roman" panose="02020603050405020304" pitchFamily="18" charset="0"/>
              </a:rPr>
              <a:t> </a:t>
            </a:r>
            <a:r>
              <a:rPr lang="de-DE" sz="1800" kern="100" dirty="0" err="1">
                <a:latin typeface="Fivo Sans Modern"/>
                <a:ea typeface="+mj-ea"/>
                <a:cs typeface="Times New Roman" panose="02020603050405020304" pitchFamily="18" charset="0"/>
              </a:rPr>
              <a:t>stakeholders</a:t>
            </a:r>
            <a:r>
              <a:rPr lang="de-DE" sz="1800" kern="100" dirty="0">
                <a:latin typeface="Fivo Sans Modern"/>
                <a:ea typeface="+mj-ea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600"/>
              </a:spcAft>
            </a:pPr>
            <a:endParaRPr lang="de-DE" sz="1800" kern="100" dirty="0">
              <a:latin typeface="Fivo Sans Modern"/>
              <a:ea typeface="+mj-ea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de-DE" kern="100" dirty="0">
                <a:latin typeface="Fivo Sans Modern"/>
                <a:ea typeface="+mj-ea"/>
                <a:cs typeface="Times New Roman" panose="02020603050405020304" pitchFamily="18" charset="0"/>
              </a:rPr>
              <a:t>s</a:t>
            </a:r>
            <a:r>
              <a:rPr lang="de-DE" sz="1800" kern="100" dirty="0">
                <a:latin typeface="Fivo Sans Modern"/>
                <a:ea typeface="+mj-ea"/>
                <a:cs typeface="Times New Roman" panose="02020603050405020304" pitchFamily="18" charset="0"/>
              </a:rPr>
              <a:t>upport </a:t>
            </a:r>
            <a:r>
              <a:rPr lang="de-DE" sz="1800" kern="100" dirty="0" err="1">
                <a:latin typeface="Fivo Sans Modern"/>
                <a:ea typeface="+mj-ea"/>
                <a:cs typeface="Times New Roman" panose="02020603050405020304" pitchFamily="18" charset="0"/>
              </a:rPr>
              <a:t>integrating</a:t>
            </a:r>
            <a:r>
              <a:rPr lang="de-DE" sz="1800" kern="100" dirty="0">
                <a:latin typeface="Fivo Sans Modern"/>
                <a:ea typeface="+mj-ea"/>
                <a:cs typeface="Times New Roman" panose="02020603050405020304" pitchFamily="18" charset="0"/>
              </a:rPr>
              <a:t> </a:t>
            </a:r>
            <a:r>
              <a:rPr lang="de-DE" sz="1800" kern="100" dirty="0" err="1">
                <a:latin typeface="Fivo Sans Modern"/>
                <a:ea typeface="+mj-ea"/>
                <a:cs typeface="Times New Roman" panose="02020603050405020304" pitchFamily="18" charset="0"/>
              </a:rPr>
              <a:t>biodiversity</a:t>
            </a:r>
            <a:r>
              <a:rPr lang="de-DE" sz="1800" kern="100" dirty="0">
                <a:latin typeface="Fivo Sans Modern"/>
                <a:ea typeface="+mj-ea"/>
                <a:cs typeface="Times New Roman" panose="02020603050405020304" pitchFamily="18" charset="0"/>
              </a:rPr>
              <a:t> </a:t>
            </a:r>
            <a:r>
              <a:rPr lang="de-DE" sz="1800" kern="100" dirty="0" err="1">
                <a:latin typeface="Fivo Sans Modern"/>
                <a:ea typeface="+mj-ea"/>
                <a:cs typeface="Times New Roman" panose="02020603050405020304" pitchFamily="18" charset="0"/>
              </a:rPr>
              <a:t>issues</a:t>
            </a:r>
            <a:r>
              <a:rPr lang="de-DE" sz="1800" kern="100" dirty="0">
                <a:latin typeface="Fivo Sans Modern"/>
                <a:ea typeface="+mj-ea"/>
                <a:cs typeface="Times New Roman" panose="02020603050405020304" pitchFamily="18" charset="0"/>
              </a:rPr>
              <a:t> </a:t>
            </a:r>
            <a:r>
              <a:rPr lang="de-DE" sz="1800" kern="100" dirty="0" err="1">
                <a:latin typeface="Fivo Sans Modern"/>
                <a:ea typeface="+mj-ea"/>
                <a:cs typeface="Times New Roman" panose="02020603050405020304" pitchFamily="18" charset="0"/>
              </a:rPr>
              <a:t>into</a:t>
            </a:r>
            <a:r>
              <a:rPr lang="de-DE" sz="1800" kern="100" dirty="0">
                <a:latin typeface="Fivo Sans Modern"/>
                <a:ea typeface="+mj-ea"/>
                <a:cs typeface="Times New Roman" panose="02020603050405020304" pitchFamily="18" charset="0"/>
              </a:rPr>
              <a:t> </a:t>
            </a:r>
            <a:r>
              <a:rPr lang="de-DE" sz="1800" kern="100" dirty="0" err="1">
                <a:latin typeface="Fivo Sans Modern"/>
                <a:ea typeface="+mj-ea"/>
                <a:cs typeface="Times New Roman" panose="02020603050405020304" pitchFamily="18" charset="0"/>
              </a:rPr>
              <a:t>evaluation</a:t>
            </a:r>
            <a:r>
              <a:rPr lang="de-DE" sz="1800" kern="100" dirty="0">
                <a:latin typeface="Fivo Sans Modern"/>
                <a:ea typeface="+mj-ea"/>
                <a:cs typeface="Times New Roman" panose="02020603050405020304" pitchFamily="18" charset="0"/>
              </a:rPr>
              <a:t> and update (Expertise France)</a:t>
            </a:r>
            <a:endParaRPr lang="de-DE" kern="100" dirty="0">
              <a:latin typeface="Fivo Sans Modern"/>
              <a:ea typeface="+mj-ea"/>
              <a:cs typeface="Times New Roman" panose="02020603050405020304" pitchFamily="18" charset="0"/>
            </a:endParaRPr>
          </a:p>
          <a:p>
            <a:pPr lvl="1">
              <a:spcAft>
                <a:spcPts val="600"/>
              </a:spcAft>
            </a:pPr>
            <a:r>
              <a:rPr lang="de-DE" kern="100" dirty="0">
                <a:latin typeface="Fivo Sans Modern"/>
                <a:ea typeface="+mj-ea"/>
                <a:cs typeface="Times New Roman" panose="02020603050405020304" pitchFamily="18" charset="0"/>
              </a:rPr>
              <a:t>	</a:t>
            </a:r>
            <a:r>
              <a:rPr lang="de-DE" kern="100" dirty="0" err="1">
                <a:latin typeface="Fivo Sans Modern"/>
                <a:ea typeface="+mj-ea"/>
                <a:cs typeface="Times New Roman" panose="02020603050405020304" pitchFamily="18" charset="0"/>
              </a:rPr>
              <a:t>aim</a:t>
            </a:r>
            <a:r>
              <a:rPr lang="de-DE" kern="100" dirty="0">
                <a:latin typeface="Fivo Sans Modern"/>
                <a:ea typeface="+mj-ea"/>
                <a:cs typeface="Times New Roman" panose="02020603050405020304" pitchFamily="18" charset="0"/>
              </a:rPr>
              <a:t>: </a:t>
            </a:r>
            <a:r>
              <a:rPr lang="de-DE" kern="100" dirty="0" err="1">
                <a:latin typeface="Fivo Sans Modern"/>
                <a:ea typeface="+mj-ea"/>
                <a:cs typeface="Times New Roman" panose="02020603050405020304" pitchFamily="18" charset="0"/>
              </a:rPr>
              <a:t>actionable</a:t>
            </a:r>
            <a:r>
              <a:rPr lang="de-DE" kern="100" dirty="0">
                <a:latin typeface="Fivo Sans Modern"/>
                <a:ea typeface="+mj-ea"/>
                <a:cs typeface="Times New Roman" panose="02020603050405020304" pitchFamily="18" charset="0"/>
              </a:rPr>
              <a:t> </a:t>
            </a:r>
            <a:r>
              <a:rPr lang="de-DE" kern="100" dirty="0" err="1">
                <a:latin typeface="Fivo Sans Modern"/>
                <a:ea typeface="+mj-ea"/>
                <a:cs typeface="Times New Roman" panose="02020603050405020304" pitchFamily="18" charset="0"/>
              </a:rPr>
              <a:t>recommendations</a:t>
            </a:r>
            <a:r>
              <a:rPr lang="de-DE" kern="100" dirty="0">
                <a:latin typeface="Fivo Sans Modern"/>
                <a:ea typeface="+mj-ea"/>
                <a:cs typeface="Times New Roman" panose="02020603050405020304" pitchFamily="18" charset="0"/>
              </a:rPr>
              <a:t> </a:t>
            </a:r>
            <a:r>
              <a:rPr lang="de-DE" kern="100" dirty="0" err="1">
                <a:latin typeface="Fivo Sans Modern"/>
                <a:ea typeface="+mj-ea"/>
                <a:cs typeface="Times New Roman" panose="02020603050405020304" pitchFamily="18" charset="0"/>
              </a:rPr>
              <a:t>to</a:t>
            </a:r>
            <a:r>
              <a:rPr lang="de-DE" kern="100" dirty="0">
                <a:latin typeface="Fivo Sans Modern"/>
                <a:ea typeface="+mj-ea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integrate biodiversity-relevant 	approaches that provide multiple benefits for the climate-	biodiversity-society 	nexus</a:t>
            </a:r>
          </a:p>
          <a:p>
            <a:pPr lvl="1">
              <a:spcAft>
                <a:spcPts val="600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based on: document review &amp; interviews with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key 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stakeholders (local and 	national context-specific knowledge and perceptions) </a:t>
            </a:r>
          </a:p>
          <a:p>
            <a:pPr marL="6350" marR="1905" indent="-6350" algn="l">
              <a:lnSpc>
                <a:spcPct val="107000"/>
              </a:lnSpc>
              <a:spcAft>
                <a:spcPts val="25"/>
              </a:spcAft>
            </a:pP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lvl="1">
              <a:spcAft>
                <a:spcPts val="600"/>
              </a:spcAft>
            </a:pPr>
            <a:endParaRPr lang="en-GB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spcAft>
                <a:spcPts val="600"/>
              </a:spcAft>
            </a:pPr>
            <a:endParaRPr lang="de-DE" kern="100" dirty="0">
              <a:latin typeface="Fivo Sans Modern"/>
              <a:ea typeface="+mj-ea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de-DE" sz="1800" kern="100" dirty="0">
              <a:latin typeface="Fivo Sans Modern"/>
              <a:ea typeface="+mj-ea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de-DE" sz="1800" kern="100" dirty="0">
              <a:latin typeface="Fivo Sans Modern"/>
              <a:ea typeface="+mj-ea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976009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928B24B2-FAE8-AD79-F99F-3F95DE863AF4}"/>
              </a:ext>
            </a:extLst>
          </p:cNvPr>
          <p:cNvSpPr/>
          <p:nvPr/>
        </p:nvSpPr>
        <p:spPr bwMode="auto">
          <a:xfrm>
            <a:off x="0" y="846042"/>
            <a:ext cx="12192000" cy="50022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998993" name="Rectangle 6"/>
          <p:cNvSpPr/>
          <p:nvPr/>
        </p:nvSpPr>
        <p:spPr bwMode="auto">
          <a:xfrm>
            <a:off x="98322" y="759265"/>
            <a:ext cx="12192000" cy="48990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19842326" name="Title 1"/>
          <p:cNvSpPr txBox="1"/>
          <p:nvPr/>
        </p:nvSpPr>
        <p:spPr bwMode="auto">
          <a:xfrm>
            <a:off x="538461" y="210211"/>
            <a:ext cx="6138795" cy="638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200">
                <a:latin typeface="Fivo Sans Modern"/>
              </a:rPr>
              <a:t>BIODIVERSITY FRAMEWORK</a:t>
            </a:r>
            <a:br>
              <a:rPr lang="en-US" sz="1200">
                <a:latin typeface="Fivo Sans Modern"/>
              </a:rPr>
            </a:br>
            <a:r>
              <a:rPr lang="en-US" sz="1200">
                <a:latin typeface="Fivo Sans Modern"/>
              </a:rPr>
              <a:t>EU SUPPORT__________________________</a:t>
            </a:r>
          </a:p>
        </p:txBody>
      </p:sp>
      <p:pic>
        <p:nvPicPr>
          <p:cNvPr id="582237039" name="Picture 2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174939" y="432146"/>
            <a:ext cx="2228069" cy="249876"/>
          </a:xfrm>
          <a:prstGeom prst="rect">
            <a:avLst/>
          </a:prstGeom>
        </p:spPr>
      </p:pic>
      <p:pic>
        <p:nvPicPr>
          <p:cNvPr id="1064459818" name="Picture 4" descr="A picture containing schematic&#10;&#10;Description automatically generated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169869" y="5878057"/>
            <a:ext cx="4010139" cy="943755"/>
          </a:xfrm>
          <a:prstGeom prst="rect">
            <a:avLst/>
          </a:prstGeom>
        </p:spPr>
      </p:pic>
      <p:sp>
        <p:nvSpPr>
          <p:cNvPr id="117337402" name="Title 1"/>
          <p:cNvSpPr txBox="1"/>
          <p:nvPr/>
        </p:nvSpPr>
        <p:spPr bwMode="auto">
          <a:xfrm>
            <a:off x="538461" y="6002622"/>
            <a:ext cx="5817227" cy="659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200">
                <a:latin typeface="Fivo Sans Modern"/>
              </a:rPr>
              <a:t>TRANSFORMATIVE ACTIONS.</a:t>
            </a:r>
            <a:br>
              <a:rPr lang="en-US" sz="1200">
                <a:latin typeface="Fivo Sans Modern"/>
              </a:rPr>
            </a:br>
            <a:r>
              <a:rPr lang="en-US" sz="1200">
                <a:latin typeface="Fivo Sans Modern"/>
              </a:rPr>
              <a:t>TOGETHER FOR NATURE AND PEOPLE. ________________</a:t>
            </a:r>
          </a:p>
        </p:txBody>
      </p:sp>
      <p:sp>
        <p:nvSpPr>
          <p:cNvPr id="1066632376" name="TextBox 15"/>
          <p:cNvSpPr txBox="1"/>
          <p:nvPr/>
        </p:nvSpPr>
        <p:spPr bwMode="auto">
          <a:xfrm>
            <a:off x="141732" y="2970845"/>
            <a:ext cx="2218370" cy="21698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spcAft>
                <a:spcPts val="600"/>
              </a:spcAft>
            </a:pPr>
            <a:endParaRPr lang="en-US" sz="2000" b="1" kern="1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</a:pPr>
            <a:r>
              <a:rPr lang="en-US" sz="2000" kern="100" dirty="0">
                <a:latin typeface="Fivo Sans Modern"/>
                <a:ea typeface="+mj-ea"/>
                <a:cs typeface="Times New Roman" panose="02020603050405020304" pitchFamily="18" charset="0"/>
              </a:rPr>
              <a:t> green roofs/facades</a:t>
            </a:r>
          </a:p>
          <a:p>
            <a:pPr lvl="0">
              <a:spcAft>
                <a:spcPts val="600"/>
              </a:spcAft>
            </a:pPr>
            <a:r>
              <a:rPr lang="en-US" sz="2000" kern="100" dirty="0">
                <a:latin typeface="Fivo Sans Modern"/>
                <a:ea typeface="+mj-ea"/>
                <a:cs typeface="Times New Roman" panose="02020603050405020304" pitchFamily="18" charset="0"/>
              </a:rPr>
              <a:t>private sector engagement</a:t>
            </a:r>
          </a:p>
          <a:p>
            <a:pPr marL="313200" lvl="0" indent="-313200">
              <a:spcAft>
                <a:spcPts val="600"/>
              </a:spcAft>
              <a:buFont typeface="+mj-lt"/>
              <a:buAutoNum type="arabicPeriod"/>
            </a:pPr>
            <a:endParaRPr lang="en-US" sz="2000" kern="1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86103997" name="ZoneTexte 1286103996"/>
          <p:cNvSpPr txBox="1"/>
          <p:nvPr/>
        </p:nvSpPr>
        <p:spPr bwMode="auto">
          <a:xfrm>
            <a:off x="-44065" y="839153"/>
            <a:ext cx="12658853" cy="968983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Fivo Sans Modern"/>
                <a:ea typeface="Calibri" panose="020F0502020204030204" pitchFamily="34" charset="0"/>
              </a:rPr>
              <a:t>Stronger integration of  nature-based solutions as prerequisite for biodiversity</a:t>
            </a:r>
          </a:p>
          <a:p>
            <a:pPr>
              <a:defRPr/>
            </a:pPr>
            <a:endParaRPr lang="en-US" sz="2800" b="1" dirty="0">
              <a:solidFill>
                <a:srgbClr val="C00000"/>
              </a:solidFill>
              <a:latin typeface="Fivo Sans Modern"/>
              <a:ea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C57D12-DDD6-2E46-45BB-FB0E43116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1068052" y="5908254"/>
            <a:ext cx="1123948" cy="8660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9BDCA2-EE90-0BA1-C29C-4E3C94EC3F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718" y="1652344"/>
            <a:ext cx="1871634" cy="16948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B796C6-9FF3-52F8-D655-D08DADA96C5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60" t="24897" r="66527" b="46797"/>
          <a:stretch/>
        </p:blipFill>
        <p:spPr bwMode="auto">
          <a:xfrm>
            <a:off x="2305844" y="1652344"/>
            <a:ext cx="1906521" cy="24034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5EA11E-8F0B-B3BB-AF1C-4A52A272EC0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47" t="53214" r="66527" b="29953"/>
          <a:stretch/>
        </p:blipFill>
        <p:spPr bwMode="auto">
          <a:xfrm>
            <a:off x="4769952" y="1652344"/>
            <a:ext cx="1907304" cy="14293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95FFB8-6BEA-F24D-0E49-92ED6280DDA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46" t="69943" r="66527" b="3186"/>
          <a:stretch/>
        </p:blipFill>
        <p:spPr bwMode="auto">
          <a:xfrm>
            <a:off x="7050201" y="1336500"/>
            <a:ext cx="1926407" cy="2281561"/>
          </a:xfrm>
          <a:prstGeom prst="rect">
            <a:avLst/>
          </a:prstGeom>
        </p:spPr>
      </p:pic>
      <p:sp>
        <p:nvSpPr>
          <p:cNvPr id="13" name="TextBox 15">
            <a:extLst>
              <a:ext uri="{FF2B5EF4-FFF2-40B4-BE49-F238E27FC236}">
                <a16:creationId xmlns:a16="http://schemas.microsoft.com/office/drawing/2014/main" id="{DAC4658B-0246-0D69-F8FE-540D9262C88E}"/>
              </a:ext>
            </a:extLst>
          </p:cNvPr>
          <p:cNvSpPr txBox="1"/>
          <p:nvPr/>
        </p:nvSpPr>
        <p:spPr bwMode="auto">
          <a:xfrm>
            <a:off x="1907458" y="3664554"/>
            <a:ext cx="3146323" cy="30162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>
              <a:spcAft>
                <a:spcPts val="600"/>
              </a:spcAft>
            </a:pPr>
            <a:endParaRPr lang="en-US" sz="2000" b="1" kern="1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lvl="0" algn="ctr">
              <a:spcAft>
                <a:spcPts val="600"/>
              </a:spcAft>
            </a:pPr>
            <a:r>
              <a:rPr lang="en-US" sz="2000" kern="100" dirty="0">
                <a:latin typeface="Fivo Sans Modern"/>
                <a:ea typeface="+mj-ea"/>
                <a:cs typeface="Times New Roman" panose="02020603050405020304" pitchFamily="18" charset="0"/>
              </a:rPr>
              <a:t>SUDs: permeable paving </a:t>
            </a:r>
          </a:p>
          <a:p>
            <a:pPr lvl="0" algn="ctr">
              <a:spcAft>
                <a:spcPts val="600"/>
              </a:spcAft>
            </a:pPr>
            <a:endParaRPr lang="en-US" sz="2000" kern="100" dirty="0">
              <a:latin typeface="Fivo Sans Modern"/>
              <a:ea typeface="+mj-ea"/>
              <a:cs typeface="Times New Roman" panose="02020603050405020304" pitchFamily="18" charset="0"/>
            </a:endParaRPr>
          </a:p>
          <a:p>
            <a:pPr lvl="0" algn="ctr">
              <a:spcAft>
                <a:spcPts val="600"/>
              </a:spcAft>
            </a:pPr>
            <a:r>
              <a:rPr lang="en-US" sz="2000" kern="100" dirty="0">
                <a:latin typeface="Fivo Sans Modern"/>
                <a:ea typeface="+mj-ea"/>
                <a:cs typeface="Times New Roman" panose="02020603050405020304" pitchFamily="18" charset="0"/>
              </a:rPr>
              <a:t>road construction &amp; greening</a:t>
            </a:r>
          </a:p>
          <a:p>
            <a:pPr lvl="0">
              <a:spcAft>
                <a:spcPts val="600"/>
              </a:spcAft>
            </a:pPr>
            <a:endParaRPr lang="en-US" sz="2000" b="1" kern="1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</a:pPr>
            <a:endParaRPr lang="en-US" sz="2000" b="1" kern="1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marL="313200" lvl="0" indent="-313200">
              <a:spcAft>
                <a:spcPts val="600"/>
              </a:spcAft>
              <a:buFont typeface="+mj-lt"/>
              <a:buAutoNum type="arabicPeriod"/>
            </a:pPr>
            <a:endParaRPr lang="en-US" sz="2000" kern="1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9183DC05-A2B9-614E-76DF-BE206C16542B}"/>
              </a:ext>
            </a:extLst>
          </p:cNvPr>
          <p:cNvSpPr txBox="1"/>
          <p:nvPr/>
        </p:nvSpPr>
        <p:spPr bwMode="auto">
          <a:xfrm>
            <a:off x="4769952" y="3203436"/>
            <a:ext cx="2280249" cy="31700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n-US" sz="2000" kern="100" dirty="0">
                <a:latin typeface="Fivo Sans Modern"/>
                <a:ea typeface="+mj-ea"/>
                <a:cs typeface="Times New Roman" panose="02020603050405020304" pitchFamily="18" charset="0"/>
              </a:rPr>
              <a:t>waste-to-wealth; biogas; organic manure </a:t>
            </a:r>
          </a:p>
          <a:p>
            <a:pPr lvl="0" algn="ctr">
              <a:spcAft>
                <a:spcPts val="600"/>
              </a:spcAft>
            </a:pPr>
            <a:endParaRPr lang="en-US" sz="2000" kern="100" dirty="0">
              <a:latin typeface="Fivo Sans Modern"/>
              <a:ea typeface="+mj-ea"/>
              <a:cs typeface="Times New Roman" panose="02020603050405020304" pitchFamily="18" charset="0"/>
            </a:endParaRPr>
          </a:p>
          <a:p>
            <a:pPr lvl="0" algn="ctr">
              <a:spcAft>
                <a:spcPts val="600"/>
              </a:spcAft>
            </a:pPr>
            <a:r>
              <a:rPr lang="en-US" sz="2000" kern="100" dirty="0">
                <a:latin typeface="Fivo Sans Modern"/>
                <a:ea typeface="+mj-ea"/>
                <a:cs typeface="Times New Roman" panose="02020603050405020304" pitchFamily="18" charset="0"/>
              </a:rPr>
              <a:t>NBS-based greywater treatment </a:t>
            </a:r>
          </a:p>
          <a:p>
            <a:pPr lvl="0" algn="ctr">
              <a:spcAft>
                <a:spcPts val="600"/>
              </a:spcAft>
            </a:pPr>
            <a:endParaRPr lang="en-US" sz="2000" kern="100" dirty="0">
              <a:latin typeface="Fivo Sans Modern"/>
              <a:ea typeface="+mj-ea"/>
              <a:cs typeface="Times New Roman" panose="02020603050405020304" pitchFamily="18" charset="0"/>
            </a:endParaRPr>
          </a:p>
          <a:p>
            <a:pPr marL="313200" lvl="0" indent="-313200">
              <a:spcAft>
                <a:spcPts val="600"/>
              </a:spcAft>
              <a:buFont typeface="+mj-lt"/>
              <a:buAutoNum type="arabicPeriod"/>
            </a:pPr>
            <a:endParaRPr lang="en-US" sz="2000" kern="1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16C8E695-8154-50BF-791E-470A3BE7C54E}"/>
              </a:ext>
            </a:extLst>
          </p:cNvPr>
          <p:cNvSpPr txBox="1"/>
          <p:nvPr/>
        </p:nvSpPr>
        <p:spPr bwMode="auto">
          <a:xfrm>
            <a:off x="6981798" y="3921417"/>
            <a:ext cx="3989620" cy="30162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n-US" sz="2000" kern="100" dirty="0">
                <a:latin typeface="Fivo Sans Modern"/>
                <a:ea typeface="+mj-ea"/>
                <a:cs typeface="Times New Roman" panose="02020603050405020304" pitchFamily="18" charset="0"/>
              </a:rPr>
              <a:t>targeted greening for pollinators, stormwater runoff &amp; GHG capture</a:t>
            </a:r>
          </a:p>
          <a:p>
            <a:pPr lvl="0" algn="ctr">
              <a:spcAft>
                <a:spcPts val="600"/>
              </a:spcAft>
            </a:pPr>
            <a:endParaRPr lang="en-US" sz="2000" kern="100" dirty="0">
              <a:latin typeface="Fivo Sans Modern"/>
              <a:ea typeface="+mj-ea"/>
              <a:cs typeface="Times New Roman" panose="02020603050405020304" pitchFamily="18" charset="0"/>
            </a:endParaRPr>
          </a:p>
          <a:p>
            <a:pPr lvl="0" algn="ctr">
              <a:spcAft>
                <a:spcPts val="600"/>
              </a:spcAft>
            </a:pPr>
            <a:r>
              <a:rPr lang="en-US" sz="2000" kern="100" dirty="0">
                <a:latin typeface="Fivo Sans Modern"/>
                <a:ea typeface="+mj-ea"/>
                <a:cs typeface="Times New Roman" panose="02020603050405020304" pitchFamily="18" charset="0"/>
              </a:rPr>
              <a:t>eco-tourism parks</a:t>
            </a:r>
          </a:p>
          <a:p>
            <a:pPr lvl="0" algn="ctr">
              <a:spcAft>
                <a:spcPts val="600"/>
              </a:spcAft>
            </a:pPr>
            <a:r>
              <a:rPr lang="en-US" sz="2000" kern="100" dirty="0">
                <a:latin typeface="Fivo Sans Modern"/>
                <a:ea typeface="+mj-ea"/>
                <a:cs typeface="Times New Roman" panose="02020603050405020304" pitchFamily="18" charset="0"/>
              </a:rPr>
              <a:t> </a:t>
            </a:r>
          </a:p>
          <a:p>
            <a:pPr lvl="0" algn="ctr">
              <a:spcAft>
                <a:spcPts val="600"/>
              </a:spcAft>
            </a:pPr>
            <a:endParaRPr lang="en-US" sz="2000" kern="100" dirty="0">
              <a:latin typeface="Fivo Sans Modern"/>
              <a:ea typeface="+mj-ea"/>
              <a:cs typeface="Times New Roman" panose="02020603050405020304" pitchFamily="18" charset="0"/>
            </a:endParaRPr>
          </a:p>
          <a:p>
            <a:pPr lvl="0" algn="ctr">
              <a:spcAft>
                <a:spcPts val="600"/>
              </a:spcAft>
            </a:pPr>
            <a:endParaRPr lang="en-US" sz="2000" kern="100" dirty="0">
              <a:latin typeface="Fivo Sans Modern"/>
              <a:ea typeface="+mj-ea"/>
              <a:cs typeface="Times New Roman" panose="02020603050405020304" pitchFamily="18" charset="0"/>
            </a:endParaRPr>
          </a:p>
          <a:p>
            <a:pPr marL="313200" lvl="0" indent="-313200">
              <a:spcAft>
                <a:spcPts val="600"/>
              </a:spcAft>
              <a:buFont typeface="+mj-lt"/>
              <a:buAutoNum type="arabicPeriod"/>
            </a:pPr>
            <a:endParaRPr lang="en-US" sz="2000" kern="1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14A049F-CC9D-591C-C36D-C14799DF50C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8397" t="-1" b="92710"/>
          <a:stretch/>
        </p:blipFill>
        <p:spPr bwMode="auto">
          <a:xfrm>
            <a:off x="9471957" y="2025970"/>
            <a:ext cx="2497128" cy="4589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03BE470-4258-3AE5-A659-0040B15EB67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-1" r="69430" b="92710"/>
          <a:stretch/>
        </p:blipFill>
        <p:spPr bwMode="auto">
          <a:xfrm>
            <a:off x="9923659" y="1597015"/>
            <a:ext cx="1479349" cy="458976"/>
          </a:xfrm>
          <a:prstGeom prst="rect">
            <a:avLst/>
          </a:prstGeom>
        </p:spPr>
      </p:pic>
      <p:sp>
        <p:nvSpPr>
          <p:cNvPr id="18" name="TextBox 15">
            <a:extLst>
              <a:ext uri="{FF2B5EF4-FFF2-40B4-BE49-F238E27FC236}">
                <a16:creationId xmlns:a16="http://schemas.microsoft.com/office/drawing/2014/main" id="{06DE648B-06F5-2348-A1E2-3991E829541E}"/>
              </a:ext>
            </a:extLst>
          </p:cNvPr>
          <p:cNvSpPr txBox="1"/>
          <p:nvPr/>
        </p:nvSpPr>
        <p:spPr bwMode="auto">
          <a:xfrm>
            <a:off x="9471957" y="2563464"/>
            <a:ext cx="2631553" cy="10926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n-US" sz="2000" kern="100" dirty="0">
                <a:latin typeface="Fivo Sans Modern"/>
                <a:ea typeface="+mj-ea"/>
                <a:cs typeface="Times New Roman" panose="02020603050405020304" pitchFamily="18" charset="0"/>
              </a:rPr>
              <a:t>foster urban agriculture (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IBM Plex Sans" panose="020F0502020204030204" pitchFamily="34" charset="0"/>
              </a:rPr>
              <a:t>≠ </a:t>
            </a:r>
            <a:r>
              <a:rPr lang="en-US" sz="2000" kern="100" dirty="0">
                <a:latin typeface="Fivo Sans Modern"/>
                <a:ea typeface="+mj-ea"/>
                <a:cs typeface="Times New Roman" panose="02020603050405020304" pitchFamily="18" charset="0"/>
              </a:rPr>
              <a:t>chemical pesticides</a:t>
            </a:r>
          </a:p>
          <a:p>
            <a:pPr marL="313200" lvl="0" indent="-313200">
              <a:spcAft>
                <a:spcPts val="600"/>
              </a:spcAft>
              <a:buFont typeface="+mj-lt"/>
              <a:buAutoNum type="arabicPeriod"/>
            </a:pPr>
            <a:endParaRPr lang="en-US" sz="2000" kern="1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71773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928B24B2-FAE8-AD79-F99F-3F95DE863AF4}"/>
              </a:ext>
            </a:extLst>
          </p:cNvPr>
          <p:cNvSpPr/>
          <p:nvPr/>
        </p:nvSpPr>
        <p:spPr bwMode="auto">
          <a:xfrm>
            <a:off x="-3721" y="875783"/>
            <a:ext cx="12192000" cy="50022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998993" name="Rectangle 6"/>
          <p:cNvSpPr/>
          <p:nvPr/>
        </p:nvSpPr>
        <p:spPr bwMode="auto">
          <a:xfrm>
            <a:off x="98322" y="759265"/>
            <a:ext cx="12192000" cy="48990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19842326" name="Title 1"/>
          <p:cNvSpPr txBox="1"/>
          <p:nvPr/>
        </p:nvSpPr>
        <p:spPr bwMode="auto">
          <a:xfrm>
            <a:off x="538461" y="210211"/>
            <a:ext cx="6138795" cy="638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200">
                <a:latin typeface="Fivo Sans Modern"/>
              </a:rPr>
              <a:t>BIODIVERSITY FRAMEWORK</a:t>
            </a:r>
            <a:br>
              <a:rPr lang="en-US" sz="1200">
                <a:latin typeface="Fivo Sans Modern"/>
              </a:rPr>
            </a:br>
            <a:r>
              <a:rPr lang="en-US" sz="1200">
                <a:latin typeface="Fivo Sans Modern"/>
              </a:rPr>
              <a:t>EU SUPPORT__________________________</a:t>
            </a:r>
          </a:p>
        </p:txBody>
      </p:sp>
      <p:pic>
        <p:nvPicPr>
          <p:cNvPr id="582237039" name="Picture 2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174939" y="432146"/>
            <a:ext cx="2228069" cy="249876"/>
          </a:xfrm>
          <a:prstGeom prst="rect">
            <a:avLst/>
          </a:prstGeom>
        </p:spPr>
      </p:pic>
      <p:pic>
        <p:nvPicPr>
          <p:cNvPr id="1064459818" name="Picture 4" descr="A picture containing schematic&#10;&#10;Description automatically generated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169869" y="5878057"/>
            <a:ext cx="4010139" cy="943755"/>
          </a:xfrm>
          <a:prstGeom prst="rect">
            <a:avLst/>
          </a:prstGeom>
        </p:spPr>
      </p:pic>
      <p:sp>
        <p:nvSpPr>
          <p:cNvPr id="117337402" name="Title 1"/>
          <p:cNvSpPr txBox="1"/>
          <p:nvPr/>
        </p:nvSpPr>
        <p:spPr bwMode="auto">
          <a:xfrm>
            <a:off x="538461" y="6002622"/>
            <a:ext cx="5817227" cy="659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200">
                <a:latin typeface="Fivo Sans Modern"/>
              </a:rPr>
              <a:t>TRANSFORMATIVE ACTIONS.</a:t>
            </a:r>
            <a:br>
              <a:rPr lang="en-US" sz="1200">
                <a:latin typeface="Fivo Sans Modern"/>
              </a:rPr>
            </a:br>
            <a:r>
              <a:rPr lang="en-US" sz="1200">
                <a:latin typeface="Fivo Sans Modern"/>
              </a:rPr>
              <a:t>TOGETHER FOR NATURE AND PEOPLE. ________________</a:t>
            </a:r>
          </a:p>
        </p:txBody>
      </p:sp>
      <p:sp>
        <p:nvSpPr>
          <p:cNvPr id="1066632376" name="TextBox 15"/>
          <p:cNvSpPr txBox="1"/>
          <p:nvPr/>
        </p:nvSpPr>
        <p:spPr bwMode="auto">
          <a:xfrm>
            <a:off x="3796705" y="1486090"/>
            <a:ext cx="8493617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spcAft>
                <a:spcPts val="600"/>
              </a:spcAft>
            </a:pPr>
            <a:endParaRPr lang="en-US" sz="2000" kern="100" dirty="0">
              <a:latin typeface="Fivo Sans Modern"/>
              <a:ea typeface="+mj-ea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600"/>
              </a:spcAft>
              <a:buAutoNum type="arabicPeriod"/>
            </a:pPr>
            <a:r>
              <a:rPr lang="en-US" sz="2000" kern="100" dirty="0">
                <a:latin typeface="Fivo Sans Modern"/>
                <a:ea typeface="+mj-ea"/>
                <a:cs typeface="Times New Roman" panose="02020603050405020304" pitchFamily="18" charset="0"/>
              </a:rPr>
              <a:t>actions must trickle down to benefit informal settlements</a:t>
            </a:r>
          </a:p>
          <a:p>
            <a:pPr marL="457200" lvl="0" indent="-457200">
              <a:spcAft>
                <a:spcPts val="600"/>
              </a:spcAft>
              <a:buAutoNum type="arabicPeriod"/>
            </a:pPr>
            <a:r>
              <a:rPr lang="en-US" sz="2000" kern="100" dirty="0">
                <a:latin typeface="Fivo Sans Modern"/>
                <a:ea typeface="+mj-ea"/>
                <a:cs typeface="Times New Roman" panose="02020603050405020304" pitchFamily="18" charset="0"/>
              </a:rPr>
              <a:t>increase capacity of KCCA (urban forestry; monetize value of ES; KMGBF)</a:t>
            </a:r>
          </a:p>
          <a:p>
            <a:pPr marL="457200" lvl="0" indent="-457200">
              <a:spcAft>
                <a:spcPts val="600"/>
              </a:spcAft>
              <a:buAutoNum type="arabicPeriod"/>
            </a:pPr>
            <a:r>
              <a:rPr lang="en-US" sz="2000" kern="100" dirty="0">
                <a:latin typeface="Fivo Sans Modern"/>
                <a:ea typeface="+mj-ea"/>
                <a:cs typeface="Times New Roman" panose="02020603050405020304" pitchFamily="18" charset="0"/>
              </a:rPr>
              <a:t>tap into existing knowledge and data of NGOs on biodiversity </a:t>
            </a:r>
          </a:p>
          <a:p>
            <a:pPr marL="457200" indent="-457200">
              <a:spcAft>
                <a:spcPts val="600"/>
              </a:spcAft>
              <a:buFontTx/>
              <a:buAutoNum type="arabicPeriod"/>
            </a:pPr>
            <a:r>
              <a:rPr lang="en-US" sz="2000" kern="100" dirty="0">
                <a:latin typeface="Fivo Sans Modern"/>
                <a:ea typeface="+mj-ea"/>
                <a:cs typeface="Times New Roman" panose="02020603050405020304" pitchFamily="18" charset="0"/>
              </a:rPr>
              <a:t>improve horizontal and vertical institutional collaboration </a:t>
            </a:r>
          </a:p>
          <a:p>
            <a:pPr marL="457200" lvl="0" indent="-457200">
              <a:spcAft>
                <a:spcPts val="600"/>
              </a:spcAft>
              <a:buAutoNum type="arabicPeriod"/>
            </a:pPr>
            <a:r>
              <a:rPr lang="en-US" sz="2000" kern="100" dirty="0">
                <a:latin typeface="Fivo Sans Modern"/>
                <a:ea typeface="+mj-ea"/>
                <a:cs typeface="Times New Roman" panose="02020603050405020304" pitchFamily="18" charset="0"/>
              </a:rPr>
              <a:t>seize opportunities to further rally stakeholders: </a:t>
            </a:r>
          </a:p>
          <a:p>
            <a:pPr lvl="1">
              <a:spcAft>
                <a:spcPts val="600"/>
              </a:spcAft>
            </a:pPr>
            <a:r>
              <a:rPr lang="en-US" sz="2000" kern="100" dirty="0">
                <a:latin typeface="Fivo Sans Modern"/>
                <a:ea typeface="+mj-ea"/>
                <a:cs typeface="Times New Roman" panose="02020603050405020304" pitchFamily="18" charset="0"/>
              </a:rPr>
              <a:t>faith-based and traditional entities (e.g., Buganda Kingdom)</a:t>
            </a:r>
          </a:p>
          <a:p>
            <a:pPr lvl="1">
              <a:spcAft>
                <a:spcPts val="600"/>
              </a:spcAft>
            </a:pPr>
            <a:r>
              <a:rPr lang="en-US" sz="2000" kern="100" dirty="0">
                <a:latin typeface="Fivo Sans Modern"/>
                <a:ea typeface="+mj-ea"/>
                <a:cs typeface="Times New Roman" panose="02020603050405020304" pitchFamily="18" charset="0"/>
              </a:rPr>
              <a:t>youth networks</a:t>
            </a:r>
          </a:p>
          <a:p>
            <a:pPr lvl="1">
              <a:spcAft>
                <a:spcPts val="600"/>
              </a:spcAft>
            </a:pPr>
            <a:r>
              <a:rPr lang="en-US" sz="2000" kern="100" dirty="0">
                <a:latin typeface="Fivo Sans Modern"/>
                <a:ea typeface="+mj-ea"/>
                <a:cs typeface="Times New Roman" panose="02020603050405020304" pitchFamily="18" charset="0"/>
              </a:rPr>
              <a:t>private sector</a:t>
            </a:r>
          </a:p>
          <a:p>
            <a:pPr marL="457200" lvl="0" indent="-457200">
              <a:spcAft>
                <a:spcPts val="600"/>
              </a:spcAft>
              <a:buAutoNum type="arabicPeriod"/>
            </a:pPr>
            <a:r>
              <a:rPr lang="en-US" sz="2000" kern="100" dirty="0">
                <a:latin typeface="Fivo Sans Modern"/>
                <a:ea typeface="+mj-ea"/>
                <a:cs typeface="Times New Roman" panose="02020603050405020304" pitchFamily="18" charset="0"/>
              </a:rPr>
              <a:t>increase awareness of the KCCAP</a:t>
            </a:r>
            <a:endParaRPr lang="en-US" sz="2000" b="1" kern="1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  <a:p>
            <a:pPr marL="313200" lvl="0" indent="-313200">
              <a:spcAft>
                <a:spcPts val="600"/>
              </a:spcAft>
              <a:buFont typeface="+mj-lt"/>
              <a:buAutoNum type="arabicPeriod"/>
            </a:pPr>
            <a:endParaRPr lang="en-US" sz="2000" kern="100" dirty="0">
              <a:effectLst/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86103997" name="ZoneTexte 1286103996"/>
          <p:cNvSpPr txBox="1"/>
          <p:nvPr/>
        </p:nvSpPr>
        <p:spPr bwMode="auto">
          <a:xfrm>
            <a:off x="4318390" y="1018077"/>
            <a:ext cx="6217710" cy="468013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en-US" sz="2400" b="1" dirty="0">
                <a:solidFill>
                  <a:srgbClr val="D2232A"/>
                </a:solidFill>
                <a:latin typeface="Fivo Sans Modern"/>
              </a:rPr>
              <a:t>Recommendations </a:t>
            </a:r>
            <a:endParaRPr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C57D12-DDD6-2E46-45BB-FB0E43116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1068052" y="5908254"/>
            <a:ext cx="1123948" cy="8660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226078-8A48-4C1A-5F9A-F9906B8126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-3721" y="849037"/>
            <a:ext cx="3901778" cy="57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4081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-1" y="966538"/>
            <a:ext cx="12191999" cy="48456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538461" y="210212"/>
            <a:ext cx="3544652" cy="63882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200">
                <a:latin typeface="Fivo Sans Modern"/>
              </a:rPr>
              <a:t>BIODIVERSITY FRAMEWORK</a:t>
            </a:r>
            <a:br>
              <a:rPr lang="en-US" sz="1200">
                <a:latin typeface="Fivo Sans Modern"/>
              </a:rPr>
            </a:br>
            <a:r>
              <a:rPr lang="en-US" sz="1200">
                <a:latin typeface="Fivo Sans Modern"/>
              </a:rPr>
              <a:t>EU SUPPORT__________________________</a:t>
            </a:r>
            <a:endParaRPr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174940" y="432147"/>
            <a:ext cx="2228070" cy="249876"/>
          </a:xfrm>
          <a:prstGeom prst="rect">
            <a:avLst/>
          </a:prstGeom>
        </p:spPr>
      </p:pic>
      <p:pic>
        <p:nvPicPr>
          <p:cNvPr id="4" name="Picture 4" descr="A picture containing schematic&#10;&#10;Description automatically generated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169870" y="5914244"/>
            <a:ext cx="4010139" cy="943756"/>
          </a:xfrm>
          <a:prstGeom prst="rect">
            <a:avLst/>
          </a:prstGeom>
        </p:spPr>
      </p:pic>
      <p:sp>
        <p:nvSpPr>
          <p:cNvPr id="5" name="Title 1"/>
          <p:cNvSpPr txBox="1"/>
          <p:nvPr/>
        </p:nvSpPr>
        <p:spPr bwMode="auto">
          <a:xfrm>
            <a:off x="538461" y="6002623"/>
            <a:ext cx="5817228" cy="659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200">
                <a:latin typeface="Fivo Sans Modern"/>
              </a:rPr>
              <a:t>TRANSFORMATIVE ACTIONS.</a:t>
            </a:r>
            <a:br>
              <a:rPr lang="en-US" sz="1200">
                <a:latin typeface="Fivo Sans Modern"/>
              </a:rPr>
            </a:br>
            <a:r>
              <a:rPr lang="en-US" sz="1200">
                <a:latin typeface="Fivo Sans Modern"/>
              </a:rPr>
              <a:t>TOGETHER FOR NATURE AND PEOPLE. ________________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03CDA1D-63B9-7E9F-4134-E429C55E9E2A}"/>
              </a:ext>
            </a:extLst>
          </p:cNvPr>
          <p:cNvSpPr txBox="1"/>
          <p:nvPr/>
        </p:nvSpPr>
        <p:spPr>
          <a:xfrm>
            <a:off x="2902907" y="2086708"/>
            <a:ext cx="3413197" cy="143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dirty="0">
              <a:solidFill>
                <a:srgbClr val="C00000"/>
              </a:solidFill>
              <a:latin typeface="+mn-ea"/>
            </a:endParaRPr>
          </a:p>
          <a:p>
            <a:pPr algn="ctr">
              <a:lnSpc>
                <a:spcPts val="2000"/>
              </a:lnSpc>
              <a:defRPr/>
            </a:pPr>
            <a:endParaRPr lang="en-US" dirty="0">
              <a:solidFill>
                <a:srgbClr val="C00000"/>
              </a:solidFill>
              <a:latin typeface="+mn-ea"/>
            </a:endParaRPr>
          </a:p>
          <a:p>
            <a:pPr algn="ctr">
              <a:lnSpc>
                <a:spcPts val="2000"/>
              </a:lnSpc>
              <a:defRPr/>
            </a:pPr>
            <a:endParaRPr lang="en-US" dirty="0">
              <a:solidFill>
                <a:srgbClr val="C00000"/>
              </a:solidFill>
              <a:latin typeface="+mn-ea"/>
            </a:endParaRPr>
          </a:p>
          <a:p>
            <a:pPr algn="ctr">
              <a:lnSpc>
                <a:spcPts val="2000"/>
              </a:lnSpc>
              <a:defRPr/>
            </a:pPr>
            <a:r>
              <a:rPr lang="en-US" b="1" dirty="0">
                <a:solidFill>
                  <a:srgbClr val="C00000"/>
                </a:solidFill>
                <a:latin typeface="+mn-ea"/>
              </a:rPr>
              <a:t>Katharina Rochell </a:t>
            </a:r>
          </a:p>
          <a:p>
            <a:pPr algn="ctr">
              <a:lnSpc>
                <a:spcPts val="2000"/>
              </a:lnSpc>
              <a:defRPr/>
            </a:pPr>
            <a:r>
              <a:rPr lang="en-US" sz="1400" dirty="0">
                <a:solidFill>
                  <a:srgbClr val="C00000"/>
                </a:solidFill>
                <a:latin typeface="Fivo Sans Modern"/>
              </a:rPr>
              <a:t>k.rochell@uu.nl</a:t>
            </a:r>
            <a:endParaRPr lang="fr-FR" sz="1400" dirty="0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4612BD0-8A45-1C0E-6844-41926010A335}"/>
              </a:ext>
            </a:extLst>
          </p:cNvPr>
          <p:cNvSpPr/>
          <p:nvPr/>
        </p:nvSpPr>
        <p:spPr bwMode="auto">
          <a:xfrm>
            <a:off x="0" y="849039"/>
            <a:ext cx="12192000" cy="50022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Fivo Sans Modern"/>
              </a:rPr>
              <a:t>Katharina Rochell 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Fivo Sans Modern"/>
              </a:rPr>
              <a:t>Urban Resilience Expert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Fivo Sans Modern"/>
              </a:rPr>
              <a:t>Expertise France  </a:t>
            </a: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Fivo Sans Modern"/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Fivo Sans Modern"/>
            </a:endParaRP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Fivo Sans Modern"/>
              </a:rPr>
              <a:t>katharina.rochell@gmail.com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C6A2D6-741A-3F34-06B5-8C7ED55D17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1068050" y="5991928"/>
            <a:ext cx="1123948" cy="86607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152400" y="1121301"/>
            <a:ext cx="12192000" cy="48990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0" name="Picture 39" descr="A picture containing text, sign, clipart&#10;&#10;Description automatically generated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145596" y="1748054"/>
            <a:ext cx="2413074" cy="3767497"/>
          </a:xfrm>
          <a:prstGeom prst="rect">
            <a:avLst/>
          </a:prstGeom>
        </p:spPr>
      </p:pic>
      <p:pic>
        <p:nvPicPr>
          <p:cNvPr id="42" name="Picture 2" descr="A picture containing text&#10;&#10;Description automatically generated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616620" y="4494699"/>
            <a:ext cx="3076354" cy="1007616"/>
          </a:xfrm>
          <a:prstGeom prst="rect">
            <a:avLst/>
          </a:prstGeom>
        </p:spPr>
      </p:pic>
      <p:pic>
        <p:nvPicPr>
          <p:cNvPr id="4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616621" y="1748054"/>
            <a:ext cx="3730836" cy="263587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423</Words>
  <Application>Microsoft Macintosh PowerPoint</Application>
  <DocSecurity>0</DocSecurity>
  <PresentationFormat>Grand écran</PresentationFormat>
  <Paragraphs>74</Paragraphs>
  <Slides>8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Fivo Sans Modern</vt:lpstr>
      <vt:lpstr>IBM Plex Sans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BIODIVERSITY FRAMEWORK EU SUPPORT__________________________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Alexandra Eremina</cp:lastModifiedBy>
  <cp:revision>411</cp:revision>
  <cp:lastPrinted>2023-10-04T08:48:15Z</cp:lastPrinted>
  <dcterms:created xsi:type="dcterms:W3CDTF">2019-04-02T16:54:29Z</dcterms:created>
  <dcterms:modified xsi:type="dcterms:W3CDTF">2023-10-17T09:10:52Z</dcterms:modified>
  <cp:category/>
  <dc:identifier/>
  <cp:contentStatus/>
  <dc:language/>
  <cp:version/>
</cp:coreProperties>
</file>